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63" r:id="rId4"/>
    <p:sldId id="264" r:id="rId5"/>
    <p:sldId id="258" r:id="rId6"/>
    <p:sldId id="262" r:id="rId7"/>
    <p:sldId id="261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019" y="1143000"/>
            <a:ext cx="10896586" cy="1529966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29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672966"/>
            <a:ext cx="10901097" cy="832234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3373" y="246362"/>
            <a:ext cx="272301" cy="27848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B4539-1C3B-4CF1-A9A5-E3BE90A699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46448" y="6612176"/>
            <a:ext cx="2816352" cy="217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AU"/>
              <a:t>[Footer]</a:t>
            </a:r>
            <a:endParaRPr lang="en-AU" dirty="0"/>
          </a:p>
        </p:txBody>
      </p:sp>
      <p:pic>
        <p:nvPicPr>
          <p:cNvPr id="10" name="Picture 2" descr="https://www.commonapp.org/static/a502159068da384bc4c7c5c36a2892b7-5fa72aed00a9b744697c916fdd059351.jpg">
            <a:extLst>
              <a:ext uri="{FF2B5EF4-FFF2-40B4-BE49-F238E27FC236}">
                <a16:creationId xmlns:a16="http://schemas.microsoft.com/office/drawing/2014/main" id="{D8B7D87E-E9E9-4279-8FC3-0C402BC242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505200"/>
            <a:ext cx="12192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47109D-5A9B-45D2-A6BE-D97A087DDBFA}"/>
              </a:ext>
            </a:extLst>
          </p:cNvPr>
          <p:cNvSpPr txBox="1"/>
          <p:nvPr userDrawn="1"/>
        </p:nvSpPr>
        <p:spPr>
          <a:xfrm>
            <a:off x="-76200" y="6643794"/>
            <a:ext cx="43555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00"/>
                </a:solidFill>
              </a:rPr>
              <a:t>Image Credit:  Dartmouth College; Common application (Commonapp.org)</a:t>
            </a:r>
          </a:p>
        </p:txBody>
      </p:sp>
    </p:spTree>
    <p:extLst>
      <p:ext uri="{BB962C8B-B14F-4D97-AF65-F5344CB8AC3E}">
        <p14:creationId xmlns:p14="http://schemas.microsoft.com/office/powerpoint/2010/main" val="12484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68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123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336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33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46448" y="6612176"/>
            <a:ext cx="2816352" cy="217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[Footer]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C308F7-06AB-2046-8878-016D9E99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337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C6915F-F298-244C-B7D9-97F866F678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46888"/>
            <a:ext cx="4269678" cy="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336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336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[Title]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1464F-421A-F948-9451-A03CD415B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759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89CB11-A940-6649-8631-74E724A4A1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46888"/>
            <a:ext cx="4270248" cy="3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50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39273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7C9D-D68C-4B72-90AE-6ACE0DB4E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26394-6671-4132-A9A7-50F2A261B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A64FA-7635-4E5A-AA25-AF7A0B6E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862C-6CE3-4D71-83A3-9A4036D539E6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B0195-9757-4A40-AE34-04EB0ED8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448" y="6612176"/>
            <a:ext cx="2816352" cy="217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4450A-1F6C-44D3-9769-988A48F22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D259-276B-4F3C-8C3C-FBBBA1E56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60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346448" y="6612176"/>
            <a:ext cx="2816352" cy="217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D4FFB4-C215-45FE-AF2A-D3AE0AE447A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1219200"/>
            <a:ext cx="11546007" cy="52737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7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1143000"/>
            <a:ext cx="5636938" cy="5349939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1143000"/>
            <a:ext cx="5636938" cy="5349939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90C65-3970-47DB-8A1A-37C065CC41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46448" y="6612176"/>
            <a:ext cx="2816352" cy="217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AU"/>
              <a:t>[Footer]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899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1143000"/>
            <a:ext cx="5636938" cy="5349939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1143000"/>
            <a:ext cx="5636938" cy="5349939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2800" b="0" dirty="0" smtClean="0">
                <a:latin typeface="+mn-lt"/>
              </a:defRPr>
            </a:lvl1pPr>
            <a:lvl2pPr marL="405023" indent="-202512">
              <a:buFont typeface="+mj-lt"/>
              <a:buAutoNum type="alphaLcPeriod"/>
              <a:defRPr lang="en-US" sz="2400" b="0" dirty="0" smtClean="0">
                <a:latin typeface="+mn-lt"/>
              </a:defRPr>
            </a:lvl2pPr>
            <a:lvl3pPr marL="607535" indent="-202046">
              <a:buFont typeface="+mj-lt"/>
              <a:buAutoNum type="romanLcPeriod"/>
              <a:defRPr lang="en-US" sz="2000" b="0" dirty="0" smtClean="0">
                <a:latin typeface="+mn-lt"/>
              </a:defRPr>
            </a:lvl3pPr>
            <a:lvl4pPr marL="810046" indent="-202512">
              <a:buFont typeface="+mj-lt"/>
              <a:buAutoNum type="arabicPeriod"/>
              <a:defRPr lang="en-US" sz="2000" b="0" dirty="0" smtClean="0">
                <a:latin typeface="+mn-lt"/>
              </a:defRPr>
            </a:lvl4pPr>
            <a:lvl5pPr marL="1012558" indent="-202512">
              <a:buFont typeface="+mj-lt"/>
              <a:buAutoNum type="alphaLcPeriod"/>
              <a:defRPr lang="en-US" sz="2000" b="0" dirty="0">
                <a:latin typeface="+mn-lt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4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421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47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667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694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272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A0E1FC-290A-4ECC-9045-AB4B90F0F40F}"/>
              </a:ext>
            </a:extLst>
          </p:cNvPr>
          <p:cNvSpPr/>
          <p:nvPr userDrawn="1"/>
        </p:nvSpPr>
        <p:spPr>
          <a:xfrm>
            <a:off x="0" y="0"/>
            <a:ext cx="12192000" cy="102790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3000">
                <a:srgbClr val="00693E"/>
              </a:gs>
              <a:gs pos="83000">
                <a:srgbClr val="00693E"/>
              </a:gs>
              <a:gs pos="100000">
                <a:srgbClr val="00693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5800" y="191752"/>
            <a:ext cx="7369260" cy="7839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1219201"/>
            <a:ext cx="11546007" cy="52816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363834-F35F-4316-8711-4CBCC4A286F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87" y="6514207"/>
            <a:ext cx="3124200" cy="265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0961B5-8A85-43B2-9F77-62D34CB230F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87" y="191752"/>
            <a:ext cx="2209800" cy="658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CF58F-B408-4DCC-8DC4-EA6C9ED98D26}"/>
              </a:ext>
            </a:extLst>
          </p:cNvPr>
          <p:cNvSpPr txBox="1"/>
          <p:nvPr userDrawn="1"/>
        </p:nvSpPr>
        <p:spPr>
          <a:xfrm>
            <a:off x="4658306" y="6502603"/>
            <a:ext cx="2872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© 2020, Trustees of Dartmouth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7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r" defTabSz="642974" rtl="0" eaLnBrk="1" latinLnBrk="0" hangingPunct="1">
        <a:lnSpc>
          <a:spcPct val="85000"/>
        </a:lnSpc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20116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b="0" kern="1200" baseline="0">
          <a:solidFill>
            <a:schemeClr val="accent1"/>
          </a:solidFill>
          <a:latin typeface="+mj-lt"/>
          <a:ea typeface="+mn-ea"/>
          <a:cs typeface="+mn-cs"/>
        </a:defRPr>
      </a:lvl5pPr>
      <a:lvl6pPr marL="176818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>
          <p15:clr>
            <a:srgbClr val="F26B43"/>
          </p15:clr>
        </p15:guide>
        <p15:guide id="2" pos="7476">
          <p15:clr>
            <a:srgbClr val="F26B43"/>
          </p15:clr>
        </p15:guide>
        <p15:guide id="3" pos="203">
          <p15:clr>
            <a:srgbClr val="F26B43"/>
          </p15:clr>
        </p15:guide>
        <p15:guide id="4" orient="horz" pos="14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bmp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C771-F31A-21B7-6F8C-6121ED3C3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Fatigue Test Crack Propagation Image Analysis </a:t>
            </a:r>
            <a:r>
              <a:rPr lang="en-US" dirty="0"/>
              <a:t> Fatigue Test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7DCF4-E014-1AFF-083D-87B083C24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Sasha Ries</a:t>
            </a:r>
          </a:p>
        </p:txBody>
      </p:sp>
    </p:spTree>
    <p:extLst>
      <p:ext uri="{BB962C8B-B14F-4D97-AF65-F5344CB8AC3E}">
        <p14:creationId xmlns:p14="http://schemas.microsoft.com/office/powerpoint/2010/main" val="416592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AEC9-7CAE-2BEC-9449-1EF77E2DA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1724B-F81F-FC86-AB73-C3A923FE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710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Automate the process of measuring crack lengths in polymer fatigue samples</a:t>
            </a:r>
          </a:p>
          <a:p>
            <a:r>
              <a:rPr lang="en-US" sz="2000" dirty="0"/>
              <a:t>Takes a folder of labeled images and outputs an excel file of crack lengths vs number of cycles + the original images with red squares at the corners and crack tips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B8C50-F957-8DA0-B6B0-E643EAAD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7" y="2983831"/>
            <a:ext cx="4890183" cy="3682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A5A98-BE18-25B2-C884-F08ECE532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31" y="2983831"/>
            <a:ext cx="4890182" cy="368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5220-A8A6-6558-EF56-70387B17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1CD700-8254-7857-5FF8-B18ACB45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0" y="1407694"/>
            <a:ext cx="2764146" cy="208146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026A1-BB44-9E3C-A3E8-10A6BA4C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83" y="1407693"/>
            <a:ext cx="2764146" cy="2081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F2AF9-082A-279F-3658-3180B5004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54" y="1407693"/>
            <a:ext cx="2764146" cy="2081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9597B-2398-BD9A-D416-B211AE572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625" y="1407693"/>
            <a:ext cx="2764145" cy="2081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8C09F-38E7-AE3A-72A7-D2414543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0" y="4048622"/>
            <a:ext cx="2764146" cy="20814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64435F-F6D5-A050-8686-9DF2CF7E3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83" y="4048623"/>
            <a:ext cx="2764146" cy="20814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1C3E61-5BE7-B70E-BCB9-65F0D4E8F119}"/>
              </a:ext>
            </a:extLst>
          </p:cNvPr>
          <p:cNvSpPr txBox="1"/>
          <p:nvPr/>
        </p:nvSpPr>
        <p:spPr>
          <a:xfrm>
            <a:off x="6412832" y="4048622"/>
            <a:ext cx="507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-Image taken every 2000 cycles, or at certain loads every 10,000 cycles</a:t>
            </a:r>
          </a:p>
          <a:p>
            <a:endParaRPr lang="en-US" dirty="0"/>
          </a:p>
          <a:p>
            <a:r>
              <a:rPr lang="en-US" dirty="0"/>
              <a:t>-These images are every 2000 cycles, at min-max load 12.5-125N and last image is at 13.5-135N</a:t>
            </a:r>
          </a:p>
        </p:txBody>
      </p:sp>
    </p:spTree>
    <p:extLst>
      <p:ext uri="{BB962C8B-B14F-4D97-AF65-F5344CB8AC3E}">
        <p14:creationId xmlns:p14="http://schemas.microsoft.com/office/powerpoint/2010/main" val="26714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B75-7644-BD31-C472-DD3A4165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872D3-0C48-0AD4-B76F-86076FEF3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49" y="1587067"/>
            <a:ext cx="3890230" cy="5152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D0F44-F617-B30A-D3A8-5FB05A05B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14" y="1124158"/>
            <a:ext cx="7171076" cy="4997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5CDC4A-0B42-4742-6725-49DF23CC852D}"/>
              </a:ext>
            </a:extLst>
          </p:cNvPr>
          <p:cNvSpPr txBox="1"/>
          <p:nvPr/>
        </p:nvSpPr>
        <p:spPr>
          <a:xfrm>
            <a:off x="4349416" y="5913522"/>
            <a:ext cx="293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Sourced from </a:t>
            </a:r>
            <a:r>
              <a:rPr lang="en-US" dirty="0" err="1"/>
              <a:t>Peder</a:t>
            </a:r>
            <a:r>
              <a:rPr lang="en-US" dirty="0"/>
              <a:t> </a:t>
            </a:r>
            <a:r>
              <a:rPr lang="en-US" dirty="0" err="1"/>
              <a:t>Soldberg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F489-FFC8-0D9B-90B6-F1BA675A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08EA7-9397-29EA-9142-62C0F7DD8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accurate to within 10 pixels of crack tip and consistent within 10 pixels of corner location</a:t>
            </a:r>
          </a:p>
          <a:p>
            <a:r>
              <a:rPr lang="en-US" dirty="0"/>
              <a:t>Run time less than 20 minutes for 30 image folder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BED6A-F58E-C7E7-AF5D-67A0BF8A1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2927458"/>
            <a:ext cx="4745382" cy="357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F19231-6B9E-9275-CC23-26CA48441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76" y="2927458"/>
            <a:ext cx="4745381" cy="35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FC02E-4D5F-F654-C353-42F7ABE2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344CC-0431-8B54-B006-A1230E8BA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96" y="1195138"/>
            <a:ext cx="11546007" cy="5281636"/>
          </a:xfrm>
        </p:spPr>
        <p:txBody>
          <a:bodyPr/>
          <a:lstStyle/>
          <a:p>
            <a:r>
              <a:rPr lang="en-US" dirty="0"/>
              <a:t>Currently can corners within 20 pixels of accuracy (Using Python)</a:t>
            </a:r>
          </a:p>
          <a:p>
            <a:r>
              <a:rPr lang="en-US" dirty="0"/>
              <a:t>Currently can locate crack length within 25 pixels</a:t>
            </a:r>
          </a:p>
          <a:p>
            <a:r>
              <a:rPr lang="en-US" dirty="0"/>
              <a:t>c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AA4B71CB-6EEC-F982-744F-FA260DAA1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431758" cy="14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3C9104-1219-ED69-BED7-9992CD64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" y="2373140"/>
            <a:ext cx="11201400" cy="4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657E-0C53-1FE2-F35F-7705FAA6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CE17-038C-542E-9188-C3635691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vary a lot and can cause inaccuracy or full on failure to analyze an image</a:t>
            </a:r>
          </a:p>
          <a:p>
            <a:r>
              <a:rPr lang="en-US" dirty="0"/>
              <a:t>Sometimes hard to determine crack tip even for a human</a:t>
            </a:r>
          </a:p>
          <a:p>
            <a:r>
              <a:rPr lang="en-US" dirty="0"/>
              <a:t>Run time can exceed 2 minutes per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8346D-A335-64D9-74BF-84FC5DC98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7" y="3631891"/>
            <a:ext cx="2944593" cy="2944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94FFB5-A46F-8719-B6BF-5A048798559E}"/>
              </a:ext>
            </a:extLst>
          </p:cNvPr>
          <p:cNvSpPr txBox="1"/>
          <p:nvPr/>
        </p:nvSpPr>
        <p:spPr>
          <a:xfrm>
            <a:off x="3910263" y="3733688"/>
            <a:ext cx="295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images of different crack tips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7D084-3D1F-D2E3-2234-3731E305F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14" y="3631891"/>
            <a:ext cx="3034357" cy="30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41C2-D288-A983-F3E4-0ACAF9F3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1CD4-D216-251D-899B-7E85F21D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machine learning model</a:t>
            </a:r>
          </a:p>
          <a:p>
            <a:r>
              <a:rPr lang="en-US" dirty="0"/>
              <a:t>Compare working classical/brute force method to machine learning model</a:t>
            </a:r>
          </a:p>
          <a:p>
            <a:r>
              <a:rPr lang="en-US" dirty="0"/>
              <a:t>Compare run time, accuracy, and robustness of the two </a:t>
            </a:r>
          </a:p>
        </p:txBody>
      </p:sp>
    </p:spTree>
    <p:extLst>
      <p:ext uri="{BB962C8B-B14F-4D97-AF65-F5344CB8AC3E}">
        <p14:creationId xmlns:p14="http://schemas.microsoft.com/office/powerpoint/2010/main" val="344752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358B-983A-9D0B-83B6-94BB94C1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36863-5608-ACB6-548D-802F8B41F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44" y="1582795"/>
            <a:ext cx="5875952" cy="4424724"/>
          </a:xfrm>
        </p:spPr>
      </p:pic>
    </p:spTree>
    <p:extLst>
      <p:ext uri="{BB962C8B-B14F-4D97-AF65-F5344CB8AC3E}">
        <p14:creationId xmlns:p14="http://schemas.microsoft.com/office/powerpoint/2010/main" val="18803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BEC Standard" id="{91F9907B-3847-49C4-90B0-DD9861BFB635}" vid="{2FF839C8-559A-4CE1-A4EF-E008D28D9C0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</TotalTime>
  <Words>218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Dartmouth</vt:lpstr>
      <vt:lpstr>Fatigue Test Crack Propagation Image Analysis  Fatigue Test Analysis</vt:lpstr>
      <vt:lpstr>Basic Aim</vt:lpstr>
      <vt:lpstr>Example</vt:lpstr>
      <vt:lpstr>Background</vt:lpstr>
      <vt:lpstr>Specifications</vt:lpstr>
      <vt:lpstr>Milestones</vt:lpstr>
      <vt:lpstr>Problems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Fatigue Test Crack Propagation Image Analysis  Fatigue Test Analysis</dc:title>
  <dc:creator>Alex Ries</dc:creator>
  <cp:lastModifiedBy>Alex Ries</cp:lastModifiedBy>
  <cp:revision>11</cp:revision>
  <dcterms:created xsi:type="dcterms:W3CDTF">2023-03-06T22:15:54Z</dcterms:created>
  <dcterms:modified xsi:type="dcterms:W3CDTF">2023-03-07T14:40:58Z</dcterms:modified>
</cp:coreProperties>
</file>